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DEFB-4534-40F2-A88F-649E0E9A8A9D}" type="datetimeFigureOut">
              <a:rPr lang="it-IT" smtClean="0"/>
              <a:t>25/06/2014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81560-54B8-4D40-8124-86FCDC633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16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C22D-E894-42D5-8148-4494B2276F1F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6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BBC9-6599-448F-86B5-90FFFE626E66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78C2-3F88-434C-A579-3BECC29068BC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6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98D9-047C-45E6-98B3-4BC837EBFC13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3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080A-1DFB-4DBF-B0F6-3A0F7FFE10C4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00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2BB0-4B64-4D4B-A2C3-C659768D01A0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26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F7B0-F4F1-4A65-98F2-3A779B805C25}" type="datetime1">
              <a:rPr lang="it-IT" smtClean="0"/>
              <a:t>25/06/2014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29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1CF6-EDE8-4869-A6D0-FE68AE03112B}" type="datetime1">
              <a:rPr lang="it-IT" smtClean="0"/>
              <a:t>25/06/2014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35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9DE-CCB8-4D9B-B4E7-F5C57343574D}" type="datetime1">
              <a:rPr lang="it-IT" smtClean="0"/>
              <a:t>25/06/2014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9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B97A-EA87-4B29-8DE8-BE2599C0EA91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5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2598-2656-4591-967D-7CD06C446F12}" type="datetime1">
              <a:rPr lang="it-IT" smtClean="0"/>
              <a:t>25/06/2014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D2068-71FB-443A-9DB1-DFAADDD27279}" type="datetime1">
              <a:rPr lang="it-IT" smtClean="0"/>
              <a:t>25/06/2014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F2C6E-C742-4669-8AFE-B92C04CC0B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49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Italian case</a:t>
            </a:r>
            <a:br>
              <a:rPr lang="en-US" b="1" dirty="0" smtClean="0"/>
            </a:br>
            <a:r>
              <a:rPr lang="en-US" b="1" dirty="0" smtClean="0"/>
              <a:t>(a time-line view)</a:t>
            </a:r>
            <a:endParaRPr lang="en-US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it-IT" b="1" dirty="0" smtClean="0"/>
              <a:t>Ermenegildo Mario Appiano</a:t>
            </a:r>
          </a:p>
          <a:p>
            <a:pPr algn="r"/>
            <a:r>
              <a:rPr lang="en-US" sz="2800" dirty="0" smtClean="0"/>
              <a:t>WMO District Manager for Italy</a:t>
            </a:r>
          </a:p>
          <a:p>
            <a:pPr algn="r"/>
            <a:r>
              <a:rPr lang="en-US" sz="2200" dirty="0" smtClean="0"/>
              <a:t>Ph.D. in EU law,</a:t>
            </a:r>
          </a:p>
          <a:p>
            <a:pPr algn="r"/>
            <a:r>
              <a:rPr lang="en-US" sz="2200" dirty="0" smtClean="0"/>
              <a:t>Lawyer and mediator</a:t>
            </a:r>
          </a:p>
          <a:p>
            <a:pPr algn="r"/>
            <a:r>
              <a:rPr lang="it-IT" sz="2200" dirty="0" smtClean="0">
                <a:hlinkClick r:id="rId2"/>
              </a:rPr>
              <a:t>www.appiano.info</a:t>
            </a:r>
            <a:endParaRPr lang="it-IT" sz="22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</a:t>
            </a:r>
            <a:r>
              <a:rPr lang="it-IT" dirty="0" smtClean="0"/>
              <a:t> 2010 – 2012 </a:t>
            </a:r>
            <a:r>
              <a:rPr lang="it-IT" sz="2800" dirty="0" smtClean="0"/>
              <a:t>(part a)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Chaotic situation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Lawyers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were divided: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some lawyers have seen a new job opportunity in mediation and have become mediators;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others - the majority - have considered mediation as a calamity for their own business and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immediately began to boycott it, also getting on strike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(“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tam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pendet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rendet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”, namely  lawyers earnings continue until a lawsuit is outstanding).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 </a:t>
            </a:r>
            <a:r>
              <a:rPr lang="it-IT" dirty="0" smtClean="0"/>
              <a:t>2010 – 2012 </a:t>
            </a:r>
            <a:r>
              <a:rPr lang="it-IT" sz="2800" dirty="0" smtClean="0"/>
              <a:t>(part b)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All other professionals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expressed their interest to mediation, seeing it as a way to supplement their earnings.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Judges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were initially confused  and very suspicious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the “magic words” to calm and clarify them were: “</a:t>
            </a:r>
            <a:r>
              <a:rPr lang="en-US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only judges make justice! Mediators do something completely different, that is not giving justice to people”!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time after time  judges increased their favor to mediation.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5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Years </a:t>
            </a:r>
            <a:r>
              <a:rPr lang="it-IT" dirty="0"/>
              <a:t>2010 – 2012 </a:t>
            </a:r>
            <a:r>
              <a:rPr lang="it-IT" sz="2800" dirty="0"/>
              <a:t>(part </a:t>
            </a:r>
            <a:r>
              <a:rPr lang="it-IT" sz="2800" dirty="0" smtClean="0"/>
              <a:t>c)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Mediators </a:t>
            </a:r>
            <a:r>
              <a:rPr lang="en-US" b="1" dirty="0">
                <a:latin typeface="Times New Roman"/>
                <a:ea typeface="Times New Roman"/>
              </a:rPr>
              <a:t>Code of Conduct</a:t>
            </a:r>
            <a:endParaRPr lang="it-IT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Lawyers Bars introduced same specific principles </a:t>
            </a:r>
            <a:r>
              <a:rPr lang="en-US" dirty="0" smtClean="0">
                <a:latin typeface="Times New Roman"/>
                <a:ea typeface="Times New Roman"/>
              </a:rPr>
              <a:t>for mediation activity in </a:t>
            </a:r>
            <a:r>
              <a:rPr lang="en-US" dirty="0">
                <a:latin typeface="Times New Roman"/>
                <a:ea typeface="Times New Roman"/>
              </a:rPr>
              <a:t>their general code </a:t>
            </a:r>
            <a:r>
              <a:rPr lang="en-US" dirty="0" smtClean="0">
                <a:latin typeface="Times New Roman"/>
                <a:ea typeface="Times New Roman"/>
              </a:rPr>
              <a:t>of conduct and </a:t>
            </a:r>
            <a:r>
              <a:rPr lang="en-US" dirty="0">
                <a:latin typeface="Times New Roman"/>
                <a:ea typeface="Times New Roman"/>
              </a:rPr>
              <a:t>imposed to </a:t>
            </a:r>
            <a:r>
              <a:rPr lang="en-US" dirty="0" smtClean="0">
                <a:latin typeface="Times New Roman"/>
                <a:ea typeface="Times New Roman"/>
              </a:rPr>
              <a:t>follow it always  </a:t>
            </a:r>
            <a:r>
              <a:rPr lang="en-US" dirty="0">
                <a:latin typeface="Times New Roman"/>
                <a:ea typeface="Times New Roman"/>
              </a:rPr>
              <a:t>to all </a:t>
            </a:r>
            <a:r>
              <a:rPr lang="en-US" dirty="0" smtClean="0">
                <a:latin typeface="Times New Roman"/>
                <a:ea typeface="Times New Roman"/>
              </a:rPr>
              <a:t>lawyers, </a:t>
            </a:r>
            <a:r>
              <a:rPr lang="en-US" dirty="0">
                <a:latin typeface="Times New Roman"/>
                <a:ea typeface="Times New Roman"/>
              </a:rPr>
              <a:t>when they </a:t>
            </a:r>
            <a:r>
              <a:rPr lang="en-US" dirty="0" smtClean="0">
                <a:latin typeface="Times New Roman"/>
                <a:ea typeface="Times New Roman"/>
              </a:rPr>
              <a:t>worked </a:t>
            </a:r>
            <a:r>
              <a:rPr lang="en-US" dirty="0">
                <a:latin typeface="Times New Roman"/>
                <a:ea typeface="Times New Roman"/>
              </a:rPr>
              <a:t>as </a:t>
            </a:r>
            <a:r>
              <a:rPr lang="en-US" dirty="0" smtClean="0">
                <a:latin typeface="Times New Roman"/>
                <a:ea typeface="Times New Roman"/>
              </a:rPr>
              <a:t>mediators everywhere;</a:t>
            </a:r>
            <a:endParaRPr lang="it-IT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Administrative Court cancelled the provision, establishing that said lawyers/mediators had to follow the Code adopted by their mediation </a:t>
            </a:r>
            <a:r>
              <a:rPr lang="en-US" dirty="0" smtClean="0">
                <a:latin typeface="Times New Roman"/>
                <a:ea typeface="Times New Roman"/>
              </a:rPr>
              <a:t>institute only.</a:t>
            </a:r>
            <a:endParaRPr lang="it-IT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24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Statistical </a:t>
            </a:r>
            <a:r>
              <a:rPr lang="en-US" sz="3600" dirty="0"/>
              <a:t>data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the most relevant period: </a:t>
            </a:r>
            <a:r>
              <a:rPr lang="en-US" sz="3600" dirty="0" smtClean="0"/>
              <a:t>one </a:t>
            </a:r>
            <a:r>
              <a:rPr lang="en-US" sz="3600" dirty="0"/>
              <a:t>year,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from </a:t>
            </a:r>
            <a:r>
              <a:rPr lang="en-US" sz="3600" dirty="0"/>
              <a:t>March 21</a:t>
            </a:r>
            <a:r>
              <a:rPr lang="en-US" sz="3600" baseline="30000" dirty="0"/>
              <a:t>st</a:t>
            </a:r>
            <a:r>
              <a:rPr lang="en-US" sz="3600" dirty="0"/>
              <a:t>, 2011,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/>
              <a:t>March 31</a:t>
            </a:r>
            <a:r>
              <a:rPr lang="en-US" sz="3600" baseline="30000" dirty="0"/>
              <a:t>st</a:t>
            </a:r>
            <a:r>
              <a:rPr lang="en-US" sz="3600" dirty="0"/>
              <a:t>, </a:t>
            </a:r>
            <a:r>
              <a:rPr lang="en-US" sz="3600" dirty="0" smtClean="0"/>
              <a:t>2012)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Mediation demands in all Italy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 91.690 cases;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of which </a:t>
            </a:r>
            <a:r>
              <a:rPr lang="en-US" u="sng" dirty="0" smtClean="0">
                <a:effectLst/>
                <a:latin typeface="Times New Roman"/>
                <a:ea typeface="Times New Roman"/>
              </a:rPr>
              <a:t>only </a:t>
            </a:r>
            <a:r>
              <a:rPr lang="en-US" b="1" u="sng" dirty="0" smtClean="0">
                <a:effectLst/>
                <a:latin typeface="Times New Roman"/>
                <a:ea typeface="Times New Roman"/>
              </a:rPr>
              <a:t>35% were mediated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(32.091 cases), because the “defendant” participated  to the mediation (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in the other 65%, the “defendant” was absent and consequently it was not possible to conduct the mediation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) 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2" algn="just">
              <a:buFont typeface="Wingdings"/>
              <a:buChar char=""/>
            </a:pPr>
            <a:r>
              <a:rPr lang="en-US" sz="2800" dirty="0" smtClean="0">
                <a:effectLst/>
                <a:latin typeface="Times New Roman"/>
                <a:ea typeface="Times New Roman"/>
              </a:rPr>
              <a:t>of which 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52% ended with an agreement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(16.687 cases)</a:t>
            </a:r>
            <a:endParaRPr lang="it-IT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4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Statistical data 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en-US" dirty="0" smtClean="0"/>
              <a:t>same</a:t>
            </a:r>
            <a:r>
              <a:rPr lang="it-IT" dirty="0" smtClean="0"/>
              <a:t> </a:t>
            </a:r>
            <a:r>
              <a:rPr lang="en-US" dirty="0" smtClean="0"/>
              <a:t>period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lvl="0" algn="just">
              <a:buFont typeface="Symbol"/>
              <a:buChar char=""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endParaRPr lang="en-US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even if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legal assistance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was not compulsory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, in the 85% of cases  </a:t>
            </a:r>
            <a:r>
              <a:rPr lang="en-US" b="1" u="sng" dirty="0" smtClean="0">
                <a:effectLst/>
                <a:latin typeface="Times New Roman"/>
                <a:ea typeface="Times New Roman"/>
              </a:rPr>
              <a:t>litigants participated to mediation with a lawyer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</a:t>
            </a:r>
            <a:endParaRPr lang="it-IT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9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en-US" dirty="0"/>
              <a:t>July </a:t>
            </a:r>
            <a:r>
              <a:rPr lang="en-US" dirty="0" smtClean="0"/>
              <a:t> 2012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en-US" b="1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COE Commissioner for Human Rights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approved the introduction of mandatory mediation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as a remedy to the tragic length of Italian court proceedings</a:t>
            </a:r>
          </a:p>
          <a:p>
            <a:pPr marL="0" indent="0" algn="just">
              <a:spcAft>
                <a:spcPts val="0"/>
              </a:spcAft>
              <a:buNone/>
            </a:pP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1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r>
              <a:rPr lang="it-IT" dirty="0" smtClean="0"/>
              <a:t> 2012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Italian Constitutional Court deleted compulsory mediation: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reason: lack of Government power to introduced it!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NO examination about alleged infringement of human rights.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Consequence: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strong stop of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mediation demands (-80% approximately)!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r>
              <a:rPr lang="it-IT" dirty="0" smtClean="0"/>
              <a:t> 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UE COMMISSION: Assessment of the 2013 national reform program and stability program for ITALY </a:t>
            </a:r>
            <a:r>
              <a:rPr lang="en-US" sz="2400" dirty="0" smtClean="0"/>
              <a:t>(SWD/2013/0362 final)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Given the high level of litigation in Italy, </a:t>
            </a:r>
            <a:r>
              <a:rPr lang="en-US" b="1" i="1" dirty="0" smtClean="0"/>
              <a:t>out-of-court dispute settlements</a:t>
            </a:r>
            <a:r>
              <a:rPr lang="en-US" i="1" dirty="0" smtClean="0"/>
              <a:t> carry a strong potential for reducing the length of civil proceedings and alleviating judges’ and courts’ workload</a:t>
            </a:r>
            <a:r>
              <a:rPr lang="en-US" dirty="0" smtClean="0"/>
              <a:t>”.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5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August 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New law on mediation (98/2013)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Obligation </a:t>
            </a:r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to be simply informed on mediation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before starting a claim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(it recalls principles stressed by COE  recommendation 10/2002, made by the European Committee of Ministers)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NO fees for mediator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information have to be provided free of charge.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Lawyers bars have the exclusive right to train mediators who are also lawyers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It seems that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litigants have to be assisted by a lawyer during the mediation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(the rule is not clear).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1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(1/6)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Lawyers bars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most of them, while strongly opposing mediation, have made their mediation institutes (less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efficients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than Chamber of Commerce institutes), whose activity benefits from public subsidies;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prohibit to lawyers to host private mediation institute in their offices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prohibit to lawyers, who are mediators, to use their own office to mediate cases;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1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400" dirty="0">
                <a:ea typeface="Calibri"/>
                <a:cs typeface="Times New Roman"/>
              </a:rPr>
              <a:t>For about </a:t>
            </a:r>
            <a:r>
              <a:rPr lang="en-US" sz="3400" dirty="0" smtClean="0">
                <a:ea typeface="Calibri"/>
                <a:cs typeface="Times New Roman"/>
              </a:rPr>
              <a:t> two </a:t>
            </a:r>
            <a:r>
              <a:rPr lang="en-US" sz="3400" dirty="0">
                <a:ea typeface="Calibri"/>
                <a:cs typeface="Times New Roman"/>
              </a:rPr>
              <a:t>years (2010-2012), mandatory mediation has existed in Italy. The reactions raised, the mistakes made, the misinformation given and the successes obtained offer interesting insights on how to promote mediation in a concrete way, so testing "in the field" the suggestions given by the Council of Europe. </a:t>
            </a:r>
            <a:endParaRPr lang="en-US" sz="3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400" dirty="0" smtClean="0">
                <a:ea typeface="Calibri"/>
                <a:cs typeface="Times New Roman"/>
              </a:rPr>
              <a:t>The </a:t>
            </a:r>
            <a:r>
              <a:rPr lang="en-US" sz="3400" dirty="0">
                <a:ea typeface="Calibri"/>
                <a:cs typeface="Times New Roman"/>
              </a:rPr>
              <a:t>way in which Italian law was finally transformed, ending that experiment, brings to reflect if there is a lobby against mediation. </a:t>
            </a:r>
            <a:endParaRPr lang="en-US" sz="3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400" dirty="0" smtClean="0">
                <a:ea typeface="Calibri"/>
                <a:cs typeface="Times New Roman"/>
              </a:rPr>
              <a:t>Is </a:t>
            </a:r>
            <a:r>
              <a:rPr lang="en-US" sz="3400" dirty="0">
                <a:ea typeface="Calibri"/>
                <a:cs typeface="Times New Roman"/>
              </a:rPr>
              <a:t>an </a:t>
            </a:r>
            <a:r>
              <a:rPr lang="en-US" sz="3400" dirty="0" smtClean="0">
                <a:ea typeface="Calibri"/>
                <a:cs typeface="Times New Roman"/>
              </a:rPr>
              <a:t>EC </a:t>
            </a:r>
            <a:r>
              <a:rPr lang="en-US" sz="3400" dirty="0">
                <a:ea typeface="Calibri"/>
                <a:cs typeface="Times New Roman"/>
              </a:rPr>
              <a:t>directive sufficient to develop mediation in the continent or more concrete action is required?</a:t>
            </a:r>
            <a:endParaRPr lang="it-IT" sz="3400" dirty="0">
              <a:ea typeface="Calibri"/>
              <a:cs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9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(2/6)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Lawyers bas </a:t>
            </a:r>
            <a:r>
              <a:rPr lang="en-US" sz="1900" b="1" dirty="0" smtClean="0">
                <a:effectLst/>
                <a:latin typeface="Times New Roman"/>
                <a:ea typeface="Times New Roman"/>
              </a:rPr>
              <a:t>(following)</a:t>
            </a:r>
          </a:p>
          <a:p>
            <a:pPr lvl="0" algn="just"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reduction of mediators training time (even if  it is recognized that 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“</a:t>
            </a:r>
            <a:r>
              <a:rPr lang="en-US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the discipline …  of the main  management techniques conflict, which </a:t>
            </a:r>
            <a:r>
              <a:rPr lang="en-US" b="1" i="1" u="sng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normally fall outside </a:t>
            </a:r>
            <a:r>
              <a:rPr lang="en-US" b="1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the cultural background of the lawyer ….”:</a:t>
            </a:r>
            <a:endParaRPr lang="it-IT" dirty="0" smtClean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Initial training: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15 hours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of practical and theoretical lessons (of which only 10 reserved to the study of mediation and negotiation techniques) + participation to 2 mediation procedure as an observer.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Further training: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8 hours each two years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to study cases.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8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(3/6)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Ministry of Justice: </a:t>
            </a:r>
            <a:endParaRPr lang="it-IT" b="1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Upholds lawyers bars approach</a:t>
            </a:r>
          </a:p>
          <a:p>
            <a:pPr lvl="0" algn="just"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Starts some controls on mediation institutes</a:t>
            </a: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Gives low attention to private institutes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1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(4/6)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Private mediation institutes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NO public subsidies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High costs imposed by Ministry of Justice without any rational reason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(i.e., an institute must have at least two employees, despite its activity real needs), that add to the ones for the information activity free of charge!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NO possibilities to cut costs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when institutes are created by mediators who are lawyers, because of bars prohibitions;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(5/6)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Private mediation institutes 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(following)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Low incomes;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Worse treatment than consumers disputes resolutions bodies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to which new EU legislation (directive 2013/11/UE, whereas #46, recognizes the need to pay their operators, even if their activity has to be provided free of charge or almost to consumers).</a:t>
            </a:r>
          </a:p>
          <a:p>
            <a:pPr lvl="0" algn="just">
              <a:buFont typeface="Symbol"/>
              <a:buChar char="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Low lobbing power!!!</a:t>
            </a:r>
            <a:endParaRPr lang="it-IT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2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it-IT" dirty="0" smtClean="0"/>
              <a:t> </a:t>
            </a:r>
            <a:r>
              <a:rPr lang="it-IT" sz="2800" dirty="0" smtClean="0"/>
              <a:t>(6/6)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Mediation cases: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latin typeface="Times New Roman"/>
                <a:ea typeface="Times New Roman"/>
              </a:rPr>
              <a:t>Demands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re-started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trend near to previous levels;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BUT VERY FEWS ARE TRANSFORMED IN REAL MEDIATION!!!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6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Is the Italian discipline: </a:t>
            </a:r>
          </a:p>
          <a:p>
            <a:pPr lvl="1" algn="just">
              <a:buFont typeface="Symbol"/>
              <a:buChar char=""/>
            </a:pP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a waste of time?</a:t>
            </a:r>
            <a:endParaRPr lang="it-IT" dirty="0" smtClean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  <a:p>
            <a:pPr lvl="1" algn="just">
              <a:buFont typeface="Symbol"/>
              <a:buChar char=""/>
            </a:pP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or is it a soft (and long term) way to allow mediation to be known by people and professionals?</a:t>
            </a:r>
            <a:endParaRPr lang="it-IT" dirty="0" smtClean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Mediators activity is seriously limited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: is there a prejudice to their freedom to conduct a business (Charter of EU Fundamental Rights, article 16)?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Is there a prejudice to citizens’ right to have a quality mediation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(established by directive 52/2008/UE,  article 4)? 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4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</a:t>
            </a:r>
            <a:r>
              <a:rPr lang="it-IT" dirty="0" smtClean="0"/>
              <a:t> 1990 - 2008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0070C0"/>
                </a:solidFill>
              </a:rPr>
              <a:t>Mediation quite unknown in Italy</a:t>
            </a:r>
            <a:r>
              <a:rPr lang="en-US" dirty="0"/>
              <a:t>, practiced in very few Chambers of Commerce (Turin, Milan) only, even if</a:t>
            </a:r>
            <a:r>
              <a:rPr lang="en-US" dirty="0" smtClean="0"/>
              <a:t>:</a:t>
            </a:r>
            <a:endParaRPr lang="it-IT" dirty="0"/>
          </a:p>
          <a:p>
            <a:pPr lvl="0" algn="just"/>
            <a:r>
              <a:rPr lang="en-US" dirty="0"/>
              <a:t>1998: </a:t>
            </a:r>
            <a:r>
              <a:rPr lang="en-US" dirty="0">
                <a:solidFill>
                  <a:srgbClr val="FF0000"/>
                </a:solidFill>
              </a:rPr>
              <a:t>compulsory/mandatory mediation </a:t>
            </a:r>
            <a:r>
              <a:rPr lang="en-US" dirty="0"/>
              <a:t>for “</a:t>
            </a:r>
            <a:r>
              <a:rPr lang="en-US" dirty="0" err="1"/>
              <a:t>subfornitura</a:t>
            </a:r>
            <a:r>
              <a:rPr lang="en-US" dirty="0"/>
              <a:t>” (subcontracting, sous-</a:t>
            </a:r>
            <a:r>
              <a:rPr lang="en-US" dirty="0" err="1"/>
              <a:t>traitance</a:t>
            </a:r>
            <a:r>
              <a:rPr lang="en-US" dirty="0"/>
              <a:t>, </a:t>
            </a:r>
            <a:r>
              <a:rPr lang="en-US" dirty="0" err="1"/>
              <a:t>subcontratacion</a:t>
            </a:r>
            <a:r>
              <a:rPr lang="en-US" dirty="0"/>
              <a:t>)  disputes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reactions from lawyers, </a:t>
            </a:r>
            <a:r>
              <a:rPr lang="en-US" b="1" dirty="0">
                <a:solidFill>
                  <a:srgbClr val="FF0000"/>
                </a:solidFill>
              </a:rPr>
              <a:t>NO objections about its constitutional legitimacy;</a:t>
            </a:r>
            <a:endParaRPr lang="it-IT" b="1" dirty="0">
              <a:solidFill>
                <a:srgbClr val="FF0000"/>
              </a:solidFill>
            </a:endParaRPr>
          </a:p>
          <a:p>
            <a:pPr lvl="0" algn="just"/>
            <a:r>
              <a:rPr lang="en-US" dirty="0"/>
              <a:t>2003: </a:t>
            </a:r>
            <a:r>
              <a:rPr lang="en-US" dirty="0">
                <a:solidFill>
                  <a:srgbClr val="00B0F0"/>
                </a:solidFill>
              </a:rPr>
              <a:t>discipline of facultative mediation in corporate disputes </a:t>
            </a:r>
            <a:r>
              <a:rPr lang="en-US" dirty="0"/>
              <a:t>(reform of corporate legislation)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only </a:t>
            </a:r>
            <a:r>
              <a:rPr lang="en-US" dirty="0"/>
              <a:t>arbitration  raised interest. </a:t>
            </a:r>
            <a:endParaRPr lang="it-IT" dirty="0"/>
          </a:p>
          <a:p>
            <a:pPr lvl="0" algn="just"/>
            <a:r>
              <a:rPr lang="en-US" dirty="0"/>
              <a:t>Council of Europe (COE) </a:t>
            </a:r>
            <a:r>
              <a:rPr lang="en-US" dirty="0" smtClean="0"/>
              <a:t>published recommendations </a:t>
            </a:r>
            <a:r>
              <a:rPr lang="en-US" dirty="0"/>
              <a:t>on </a:t>
            </a:r>
            <a:r>
              <a:rPr lang="en-US" dirty="0" smtClean="0"/>
              <a:t>mediation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2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2008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EU directive n.52/2008 on mediation </a:t>
            </a:r>
            <a:r>
              <a:rPr lang="en-US" dirty="0"/>
              <a:t>(limited to transnational disputes in civil and commercial matters)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7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Spring 2009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Italian Parliament  delegated Government to adopt </a:t>
            </a:r>
            <a:r>
              <a:rPr lang="en-US" u="sng" dirty="0" smtClean="0">
                <a:effectLst/>
                <a:latin typeface="Times New Roman"/>
                <a:ea typeface="Times New Roman"/>
              </a:rPr>
              <a:t>a general law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on mediation for civil and commercial disputes (national and transnational conflicts)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 </a:t>
            </a:r>
          </a:p>
          <a:p>
            <a:pPr algn="just">
              <a:spcAft>
                <a:spcPts val="0"/>
              </a:spcAft>
            </a:pP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NO reactions from lawyers, NO discussions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Interest shown by other professionals (consultants associations principally)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0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r>
              <a:rPr lang="it-IT" dirty="0" smtClean="0"/>
              <a:t> 2009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Published first Italian Government draft on general mediation law: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Compulsory/mandatory mediation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for most of disputes (namely, 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the obligation to </a:t>
            </a:r>
            <a:r>
              <a:rPr lang="en-US" b="1" u="sng" dirty="0" smtClean="0">
                <a:effectLst/>
                <a:latin typeface="Times New Roman"/>
                <a:ea typeface="Times New Roman"/>
              </a:rPr>
              <a:t>activate a mediation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before to bring judicial action);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mediation has to be provided by – private or public – mediation institutes recognized by Ministry of Justice;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lawyers bars representatives moved first reactions (… but too late!), without having full understanding on what mediation really is.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March 2010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Government adopted “</a:t>
            </a:r>
            <a:r>
              <a:rPr lang="it-IT" dirty="0" smtClean="0">
                <a:effectLst/>
                <a:latin typeface="Times New Roman"/>
                <a:ea typeface="Times New Roman"/>
              </a:rPr>
              <a:t>decreto legislativo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28/2010”, the general law on mediation: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compulsory mediation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confirmed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lawyers bars representatives started their battle against it 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main point: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it violates human rights to a fair process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4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r>
              <a:rPr lang="it-IT" dirty="0" smtClean="0"/>
              <a:t> 2010 </a:t>
            </a:r>
            <a:r>
              <a:rPr lang="it-IT" sz="2800" dirty="0" smtClean="0"/>
              <a:t>(part a)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Italian Ministry of Justice adopted the executive regulation </a:t>
            </a:r>
            <a:r>
              <a:rPr lang="en-US" dirty="0" smtClean="0"/>
              <a:t>(“</a:t>
            </a:r>
            <a:r>
              <a:rPr lang="it-IT" dirty="0" smtClean="0"/>
              <a:t>decreto ministeriale </a:t>
            </a:r>
            <a:r>
              <a:rPr lang="en-US" dirty="0" smtClean="0"/>
              <a:t>180/2010</a:t>
            </a:r>
            <a:r>
              <a:rPr lang="en-US" dirty="0"/>
              <a:t>”) on mediation:</a:t>
            </a:r>
            <a:endParaRPr lang="it-IT" dirty="0"/>
          </a:p>
          <a:p>
            <a:pPr lvl="0"/>
            <a:r>
              <a:rPr lang="en-US" dirty="0"/>
              <a:t>easy access to mediation activity, open to all professional</a:t>
            </a:r>
            <a:endParaRPr lang="it-IT" dirty="0"/>
          </a:p>
          <a:p>
            <a:pPr lvl="0"/>
            <a:r>
              <a:rPr lang="en-US" dirty="0"/>
              <a:t>low duration of the initial training course for mediators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only </a:t>
            </a:r>
            <a:r>
              <a:rPr lang="en-US" dirty="0">
                <a:solidFill>
                  <a:srgbClr val="00B050"/>
                </a:solidFill>
              </a:rPr>
              <a:t>50 hours</a:t>
            </a:r>
            <a:r>
              <a:rPr lang="en-US" dirty="0"/>
              <a:t>!</a:t>
            </a:r>
            <a:endParaRPr lang="it-IT" dirty="0"/>
          </a:p>
          <a:p>
            <a:pPr lvl="0"/>
            <a:r>
              <a:rPr lang="en-US" dirty="0"/>
              <a:t>low intensity of further training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only </a:t>
            </a:r>
            <a:r>
              <a:rPr lang="en-US" dirty="0">
                <a:solidFill>
                  <a:srgbClr val="00B050"/>
                </a:solidFill>
              </a:rPr>
              <a:t>18 hours each 2 years </a:t>
            </a:r>
            <a:r>
              <a:rPr lang="en-US" dirty="0"/>
              <a:t>+ participation to “some operations” in 20 mediations;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6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</a:t>
            </a:r>
            <a:r>
              <a:rPr lang="it-IT" dirty="0" smtClean="0"/>
              <a:t> 2010 </a:t>
            </a:r>
            <a:r>
              <a:rPr lang="it-IT" sz="2800" dirty="0" smtClean="0"/>
              <a:t>(part b)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Times New Roman"/>
              </a:rPr>
              <a:t>low requirements for mediator trainers (admitted everyone who had published some scientific paper on ADR, taking into account also the works on pure arbitration) </a:t>
            </a:r>
            <a:r>
              <a:rPr lang="en-US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most of mediator trainers were </a:t>
            </a:r>
            <a:r>
              <a:rPr lang="en-US" u="sng" dirty="0" smtClean="0">
                <a:effectLst/>
                <a:latin typeface="Times New Roman"/>
                <a:ea typeface="Times New Roman"/>
              </a:rPr>
              <a:t>un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able to: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teach mediation techniques!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understand the same idea of a “win-to-win agreement”!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Courier New"/>
              <a:buChar char="o"/>
            </a:pPr>
            <a:r>
              <a:rPr lang="en-US" dirty="0" smtClean="0">
                <a:effectLst/>
                <a:latin typeface="Times New Roman"/>
                <a:ea typeface="Times New Roman"/>
              </a:rPr>
              <a:t>understand the real meaning of the law rules on mediation!</a:t>
            </a:r>
            <a:endParaRPr lang="it-IT" dirty="0" smtClean="0">
              <a:effectLst/>
              <a:latin typeface="Times New Roman"/>
              <a:ea typeface="Times New Roman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F2C6E-C742-4669-8AFE-B92C04CC0BE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1474</Words>
  <Application>Microsoft Office PowerPoint</Application>
  <PresentationFormat>Presentazione su schermo (4:3)</PresentationFormat>
  <Paragraphs>140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The Italian case (a time-line view)</vt:lpstr>
      <vt:lpstr>Abstract</vt:lpstr>
      <vt:lpstr>Years 1990 - 2008</vt:lpstr>
      <vt:lpstr>2008</vt:lpstr>
      <vt:lpstr>Spring 2009</vt:lpstr>
      <vt:lpstr>October 2009</vt:lpstr>
      <vt:lpstr>March 2010</vt:lpstr>
      <vt:lpstr>October 2010 (part a)</vt:lpstr>
      <vt:lpstr>October 2010 (part b)</vt:lpstr>
      <vt:lpstr>Years 2010 – 2012 (part a)</vt:lpstr>
      <vt:lpstr>Years 2010 – 2012 (part b)</vt:lpstr>
      <vt:lpstr>Years 2010 – 2012 (part c)</vt:lpstr>
      <vt:lpstr> Statistical data  (the most relevant period: one year,  from March 21st, 2011,  to March 31st, 2012) </vt:lpstr>
      <vt:lpstr>Statistical data  (same period)</vt:lpstr>
      <vt:lpstr>  July  2012 </vt:lpstr>
      <vt:lpstr>October 2012</vt:lpstr>
      <vt:lpstr>May 2013</vt:lpstr>
      <vt:lpstr>August 2013</vt:lpstr>
      <vt:lpstr>Currently (1/6)</vt:lpstr>
      <vt:lpstr>Currently (2/6) </vt:lpstr>
      <vt:lpstr>Currently (3/6)</vt:lpstr>
      <vt:lpstr>Currently (4/6)</vt:lpstr>
      <vt:lpstr>Currently (5/6)</vt:lpstr>
      <vt:lpstr>Currently (6/6)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Italian case</dc:title>
  <dc:creator>Mario</dc:creator>
  <cp:lastModifiedBy>Mario</cp:lastModifiedBy>
  <cp:revision>27</cp:revision>
  <dcterms:created xsi:type="dcterms:W3CDTF">2014-06-24T13:48:22Z</dcterms:created>
  <dcterms:modified xsi:type="dcterms:W3CDTF">2014-06-25T06:47:12Z</dcterms:modified>
</cp:coreProperties>
</file>